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11" r:id="rId5"/>
    <p:sldId id="260" r:id="rId6"/>
    <p:sldId id="261" r:id="rId7"/>
    <p:sldId id="312" r:id="rId8"/>
    <p:sldId id="313" r:id="rId9"/>
    <p:sldId id="309" r:id="rId10"/>
    <p:sldId id="294" r:id="rId11"/>
    <p:sldId id="297" r:id="rId12"/>
    <p:sldId id="308" r:id="rId13"/>
    <p:sldId id="298" r:id="rId14"/>
    <p:sldId id="310" r:id="rId15"/>
    <p:sldId id="314" r:id="rId16"/>
    <p:sldId id="307" r:id="rId17"/>
    <p:sldId id="302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0181E-0B39-410A-84C3-5AF7B9CFF9F3}" v="1" dt="2025-03-02T16:52:30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9D48-D774-ED50-7ACB-9BC7CF94C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E197D-1087-DF0B-FBD3-6BC3F805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4EBE-124D-A27F-6B05-093A3ABE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C065-572B-AA6A-85A7-B9FB0F17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FEB8-A31E-E9E1-B19D-F5BA9E39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CD33-0DD1-2EEF-70A7-CEEF209A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85EC5-C3E8-C5DF-45F2-773F1D15A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6033-F1C5-160F-A58C-64E87782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EEEB6-3F60-744A-BDCF-416A1C36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FBB12-B83C-B591-7114-7558FABF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7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553CC-A508-B7AE-31A0-ADA766995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07822-5C2E-0CFA-0866-6F0A26B5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756B-9391-A6F0-32E8-1F6B5006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D1F8-C781-0D90-6C4B-B0D92933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95FE0-BC5D-FEF7-3CD9-F4B75DBE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8AA00908-2655-A06C-2772-780AEACCCE4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9D48B-3394-28FD-65FB-478BEBB4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B6F2-F84C-23D1-3F88-2B2705A7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835BF-76AB-6BD4-F70B-0DB18A3E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0A97-498A-3448-29DE-72939BF0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37308-F46C-E493-C407-307147C0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71ED-C606-3F85-0379-2794BFD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66630-0585-C0F8-5BE2-C3EB55C15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41BF-C0EB-0EBA-A72F-50A7880F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03368-C664-DEBB-5A7B-8851982F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482CB-16C6-2C58-3F0A-9BE8F599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F39B-6511-BF99-645A-70C9C770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E425-ADA5-8430-1A8E-A2978641B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8C87A-2181-ED47-F047-5ACE2B68A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F2B42-6D40-DF71-2351-714722F6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A4845-5F09-1376-5592-E0D90D81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CFE39-96D5-19C4-CBA0-8A48AA5F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7918-ACC4-57D1-4A15-F984DBF6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2ACD5-66F0-C786-B5C2-A301C4E21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0364-3B4B-F708-3104-1DD8FBA5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13606-9B19-102D-F308-0793F0DDE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3FDDB-AB0F-6DEA-43C5-358A401C1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F327F-D764-D568-0873-34EF57B3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3E49D-4157-5E06-03E5-7F0E8C98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AF70E-CE2C-D891-8803-A3D8246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7F21-795E-F7D8-35C8-7FB28590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C83AB-0058-D82D-9EFC-E92328C5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DB49E-4939-42B1-2200-8E672AB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1CC27-3173-8AD1-2572-D007870F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65E42-C3E4-760C-FC0E-20670246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716BE-1188-5A4A-66B7-247A86D5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832C2-5F65-3949-88CD-BB219E84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0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C7C7-86AD-A815-EE44-C509F7AF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F9C5-EB7B-503C-57AE-7960F194B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06A00-88D2-40FF-12BF-228D6519B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800D3-B25F-6261-4C19-983F91F1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D4491-CA9F-EB7E-366D-9519F242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87CA6-A0C6-BB92-E2D6-FAF1B121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E6BC-E119-7557-F892-BBDA9780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92C11-5BE9-7361-E8D5-DBEE936B6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26657-D029-6058-F5BC-7047C46E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B8D47-3105-555C-7636-AE26E6EA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BE9EB-D08A-59F5-4261-63E3239E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B7212-DFFB-1F78-C131-69CD4816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1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B427D-CB1D-58AD-5EB6-A9AAFBA1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DC13E-3637-9D7B-4CBD-E5B996B4C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B35B7-0688-9A1E-AB76-A82312252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6850-61E9-CE3C-1A39-6FEFC4DF2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5111F-CC66-F3DD-B601-DBC440E8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gold and blue logo&#10;&#10;AI-generated content may be incorrect.">
            <a:extLst>
              <a:ext uri="{FF2B5EF4-FFF2-40B4-BE49-F238E27FC236}">
                <a16:creationId xmlns:a16="http://schemas.microsoft.com/office/drawing/2014/main" id="{FECE2D74-5C6A-3F23-CF82-7D66E335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2" b="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A44AC10-9592-E494-DB36-8BD4BB165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48651" r="18207" b="16676"/>
          <a:stretch/>
        </p:blipFill>
        <p:spPr bwMode="auto">
          <a:xfrm>
            <a:off x="7487749" y="4279096"/>
            <a:ext cx="47042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225C0-8545-8475-8B3A-4BEEB39E7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ZA" sz="6600" dirty="0">
                <a:solidFill>
                  <a:schemeClr val="bg1"/>
                </a:solidFill>
              </a:rPr>
              <a:t>Online student refunds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AF7C-42F0-BE5B-3EEF-CA057DD86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877" y="4708832"/>
            <a:ext cx="5395912" cy="715963"/>
          </a:xfrm>
        </p:spPr>
        <p:txBody>
          <a:bodyPr>
            <a:normAutofit/>
          </a:bodyPr>
          <a:lstStyle/>
          <a:p>
            <a:pPr algn="l"/>
            <a:r>
              <a:rPr lang="en-ZA" sz="4000" dirty="0">
                <a:solidFill>
                  <a:schemeClr val="bg1"/>
                </a:solidFill>
              </a:rPr>
              <a:t>WSU Experience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BAD86C-C2D4-1F5E-E6AD-EA302A350C50}"/>
              </a:ext>
            </a:extLst>
          </p:cNvPr>
          <p:cNvSpPr txBox="1"/>
          <p:nvPr/>
        </p:nvSpPr>
        <p:spPr>
          <a:xfrm>
            <a:off x="1004667" y="5558115"/>
            <a:ext cx="474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Nyaradzo Majaji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DD Student Fees and Financial Aid</a:t>
            </a:r>
            <a:endParaRPr lang="en-ZA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180C-F9D5-CD10-492F-CB4809A7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517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40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viewer - </a:t>
            </a:r>
            <a:r>
              <a:rPr lang="en-ZA" sz="4000" b="1" kern="100" dirty="0" err="1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Ienabler</a:t>
            </a:r>
            <a:endParaRPr lang="en-ZA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ED8BA-A516-614C-43DC-04B49AD48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591733"/>
            <a:ext cx="4064000" cy="4551363"/>
          </a:xfrm>
        </p:spPr>
        <p:txBody>
          <a:bodyPr/>
          <a:lstStyle/>
          <a:p>
            <a:endParaRPr lang="en-ZA" sz="2800" kern="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6A0CE5C-452D-2E66-C445-E037A90D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148356"/>
            <a:ext cx="3390900" cy="445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3D144-4CB3-6D64-6FB6-446830D926B2}"/>
              </a:ext>
            </a:extLst>
          </p:cNvPr>
          <p:cNvSpPr txBox="1"/>
          <p:nvPr/>
        </p:nvSpPr>
        <p:spPr>
          <a:xfrm>
            <a:off x="330200" y="900188"/>
            <a:ext cx="3530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Landing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7EC3A-D2C5-8294-8699-B362918D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872" y="2376941"/>
            <a:ext cx="7811928" cy="2980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07224-CB1D-AE71-3FDD-5F6368B4CF3E}"/>
              </a:ext>
            </a:extLst>
          </p:cNvPr>
          <p:cNvSpPr txBox="1"/>
          <p:nvPr/>
        </p:nvSpPr>
        <p:spPr>
          <a:xfrm>
            <a:off x="4456272" y="984351"/>
            <a:ext cx="6189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ZA" sz="2800" b="1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efund application page below </a:t>
            </a:r>
            <a:endParaRPr lang="en-ZA" sz="2800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7F7004F-2FD5-4F4B-057D-82764139619E}"/>
              </a:ext>
            </a:extLst>
          </p:cNvPr>
          <p:cNvSpPr/>
          <p:nvPr/>
        </p:nvSpPr>
        <p:spPr>
          <a:xfrm>
            <a:off x="1255184" y="1507570"/>
            <a:ext cx="770466" cy="556623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FE34F5F-6FB3-30A8-A5C8-281C1B519B7C}"/>
              </a:ext>
            </a:extLst>
          </p:cNvPr>
          <p:cNvSpPr/>
          <p:nvPr/>
        </p:nvSpPr>
        <p:spPr>
          <a:xfrm>
            <a:off x="7126103" y="1498776"/>
            <a:ext cx="770466" cy="556623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201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180C-F9D5-CD10-492F-CB4809A7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097279"/>
          </a:xfrm>
        </p:spPr>
        <p:txBody>
          <a:bodyPr>
            <a:normAutofit fontScale="90000"/>
          </a:bodyPr>
          <a:lstStyle/>
          <a:p>
            <a:r>
              <a:rPr lang="en-ZA" sz="28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Processes and steps in an automated system- Front office Ienabler</a:t>
            </a:r>
            <a:br>
              <a:rPr lang="en-ZA" sz="28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ZA" sz="2800" kern="1400" spc="-5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28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BF5D43-A9BC-813C-9EBD-975C3D25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9934"/>
            <a:ext cx="7445895" cy="2039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9197C-60E2-3BC7-F350-6977A4A8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6686"/>
            <a:ext cx="7188200" cy="31625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1301FA-A5D9-C4A3-5241-F1F8B759A3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kern="100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capturing banking details</a:t>
            </a:r>
            <a:endParaRPr lang="en-ZA" sz="2800" dirty="0"/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F6CF2502-9862-8CBC-EAB6-1A84EE9F5736}"/>
              </a:ext>
            </a:extLst>
          </p:cNvPr>
          <p:cNvSpPr/>
          <p:nvPr/>
        </p:nvSpPr>
        <p:spPr>
          <a:xfrm>
            <a:off x="8398934" y="2226733"/>
            <a:ext cx="2954866" cy="2286000"/>
          </a:xfrm>
          <a:prstGeom prst="wav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Students captures banking details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74404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0493C-A16E-94D3-32D8-59ACE134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33" y="804334"/>
            <a:ext cx="6517699" cy="3318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DF18C-37FC-EED6-4AB6-B3375AD3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231" y="3881263"/>
            <a:ext cx="8541635" cy="24010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74F262-0B16-9E63-9F97-92608A699E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kern="100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uploads supporting documents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7785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180C-F9D5-CD10-492F-CB4809A7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7008"/>
          </a:xfrm>
        </p:spPr>
        <p:txBody>
          <a:bodyPr>
            <a:normAutofit fontScale="90000"/>
          </a:bodyPr>
          <a:lstStyle/>
          <a:p>
            <a:r>
              <a:rPr lang="en-ZA" sz="28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Processes and steps in an automated system- Front office Ienabler</a:t>
            </a:r>
            <a:br>
              <a:rPr lang="en-ZA" sz="28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ZA" sz="2800" kern="1400" spc="-5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28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AFFA576-BEF9-304A-8479-BDEC09AE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5" y="775705"/>
            <a:ext cx="6994838" cy="2179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69F74-97C4-2F6B-BFD0-04AFFC62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04" y="3240236"/>
            <a:ext cx="9375505" cy="30420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CDD753-DCBB-D882-FF03-03F6ABF6AD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kern="100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can check the status of the refund application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4936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6413-3EAB-BACE-0189-0472325C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E1496-CD89-E0B9-684C-8CA0E613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2DECB0-5ECA-BC31-C577-8E6A871F46FB}"/>
              </a:ext>
            </a:extLst>
          </p:cNvPr>
          <p:cNvSpPr txBox="1">
            <a:spLocks/>
          </p:cNvSpPr>
          <p:nvPr/>
        </p:nvSpPr>
        <p:spPr>
          <a:xfrm>
            <a:off x="0" y="3039761"/>
            <a:ext cx="1234439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400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Demo – back office perspective</a:t>
            </a:r>
            <a:endParaRPr lang="en-ZA" sz="3600" dirty="0"/>
          </a:p>
        </p:txBody>
      </p:sp>
      <p:pic>
        <p:nvPicPr>
          <p:cNvPr id="7" name="Picture 6" descr="A hand holding a phone&#10;&#10;AI-generated content may be incorrect.">
            <a:extLst>
              <a:ext uri="{FF2B5EF4-FFF2-40B4-BE49-F238E27FC236}">
                <a16:creationId xmlns:a16="http://schemas.microsoft.com/office/drawing/2014/main" id="{24F382BF-7ADA-2183-1A47-D01E768A4D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85" r="28407"/>
          <a:stretch/>
        </p:blipFill>
        <p:spPr>
          <a:xfrm>
            <a:off x="8057335" y="83092"/>
            <a:ext cx="4134665" cy="69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6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2D5D3-E097-CF26-7EFC-F0CB9DB34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DD5D8E-C5DD-2CC9-3B4C-29096D56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33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3E2C-A94D-5CFE-84EE-C5B8F150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891709"/>
            <a:ext cx="11480800" cy="3578691"/>
          </a:xfrm>
        </p:spPr>
        <p:txBody>
          <a:bodyPr>
            <a:noAutofit/>
          </a:bodyPr>
          <a:lstStyle/>
          <a:p>
            <a:pPr marR="47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fees </a:t>
            </a: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retrieve all student refund applications submitted (FCTO)</a:t>
            </a:r>
          </a:p>
          <a:p>
            <a:pPr marR="47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fees checks and verifies each </a:t>
            </a: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application</a:t>
            </a: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including verifying submitted </a:t>
            </a: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documents</a:t>
            </a:r>
          </a:p>
          <a:p>
            <a:pPr marR="47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verify and approve banking details</a:t>
            </a:r>
          </a:p>
          <a:p>
            <a:pPr marR="47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insert different status as they progress with each application including sending emails directl</a:t>
            </a: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 to students for queries or rejections</a:t>
            </a:r>
          </a:p>
          <a:p>
            <a:pPr marR="47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Last step is running a report of approved applications which is then submitted to creditors for payment.</a:t>
            </a:r>
          </a:p>
          <a:p>
            <a:pPr marR="47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Creditors then run the payment file</a:t>
            </a:r>
          </a:p>
          <a:p>
            <a:pPr marR="47625">
              <a:lnSpc>
                <a:spcPts val="1500"/>
              </a:lnSpc>
              <a:spcBef>
                <a:spcPts val="375"/>
              </a:spcBef>
              <a:spcAft>
                <a:spcPts val="375"/>
              </a:spcAft>
            </a:pP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47625">
              <a:lnSpc>
                <a:spcPts val="1500"/>
              </a:lnSpc>
              <a:spcBef>
                <a:spcPts val="375"/>
              </a:spcBef>
              <a:spcAft>
                <a:spcPts val="375"/>
              </a:spcAft>
            </a:pP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ZA" sz="200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3E30BE-9CA0-2271-41CD-7B394B3D74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kern="100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Refunds – back office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57604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EC281-2E89-5DFE-4B07-18657C14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120"/>
            <a:ext cx="6567018" cy="3357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CB128-71EB-6FC8-A708-62D96934F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841500"/>
            <a:ext cx="5943600" cy="5016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62AFD4-76BB-74CB-5A48-AD2F7DF940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kern="100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 payment file and insert statuses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90180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820424-71F7-7643-29C8-50EF88D8AB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33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39A2E-8B81-192E-0602-501F0AA2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9" y="1127390"/>
            <a:ext cx="5943600" cy="3808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67676-F734-D909-D9C8-B1B37D67921D}"/>
              </a:ext>
            </a:extLst>
          </p:cNvPr>
          <p:cNvSpPr txBox="1"/>
          <p:nvPr/>
        </p:nvSpPr>
        <p:spPr>
          <a:xfrm>
            <a:off x="6669196" y="1934136"/>
            <a:ext cx="43767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Student re-apply when existing application is rejected. The system doesn’t allow </a:t>
            </a:r>
            <a:r>
              <a:rPr lang="en-US" sz="2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student to </a:t>
            </a: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submit a new application if there’s a pending one.</a:t>
            </a:r>
            <a:endParaRPr lang="en-ZA" sz="2200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5E8196-373A-132E-1D37-5C11351421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5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Communication with students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38453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180C-F9D5-CD10-492F-CB4809A7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marL="0" marR="47625" indent="0">
              <a:spcBef>
                <a:spcPts val="375"/>
              </a:spcBef>
              <a:spcAft>
                <a:spcPts val="375"/>
              </a:spcAft>
            </a:pPr>
            <a:br>
              <a:rPr lang="en-ZA" sz="3600" b="1" kern="100" dirty="0">
                <a:ln w="22225">
                  <a:solidFill>
                    <a:srgbClr val="FFFFFF"/>
                  </a:solidFill>
                </a:ln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ZA" sz="3600" b="1" kern="100" dirty="0">
                <a:ln w="22225">
                  <a:solidFill>
                    <a:srgbClr val="FFFFFF"/>
                  </a:solidFill>
                </a:ln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Thank you</a:t>
            </a:r>
            <a:br>
              <a:rPr lang="en-ZA" sz="3600" b="1" kern="100" dirty="0">
                <a:ln w="22225">
                  <a:solidFill>
                    <a:srgbClr val="FFFFFF"/>
                  </a:solidFill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ZA" sz="3600" b="1" kern="100" dirty="0">
              <a:ln w="22225">
                <a:solidFill>
                  <a:srgbClr val="FFFFFF"/>
                </a:solidFill>
              </a:ln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EE6C829-5125-06E2-9094-BC0AF92D3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5" b="1423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8849-DAE5-4C39-9DFF-F403ED8A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R="47625">
              <a:spcBef>
                <a:spcPts val="375"/>
              </a:spcBef>
              <a:spcAft>
                <a:spcPts val="375"/>
              </a:spcAft>
            </a:pPr>
            <a:endParaRPr lang="en-ZA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endParaRPr lang="en-ZA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endParaRPr lang="en-ZA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endParaRPr lang="en-ZA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0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0AACD-909E-43B2-0BEA-7273A478C1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0A2556-4874-B37F-D8D3-BF1E81503502}"/>
              </a:ext>
            </a:extLst>
          </p:cNvPr>
          <p:cNvSpPr txBox="1">
            <a:spLocks/>
          </p:cNvSpPr>
          <p:nvPr/>
        </p:nvSpPr>
        <p:spPr>
          <a:xfrm>
            <a:off x="4134665" y="1"/>
            <a:ext cx="8209734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00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en-ZA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C907FA-BAAC-137C-1ED6-3ED4A39C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569" y="1262163"/>
            <a:ext cx="7629526" cy="5128477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800"/>
              </a:spcAft>
              <a:buFont typeface="+mj-lt"/>
              <a:buAutoNum type="arabicPeriod"/>
            </a:pP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manual process (the before)</a:t>
            </a:r>
          </a:p>
          <a:p>
            <a:pPr marL="514350" indent="-514350" algn="just">
              <a:spcAft>
                <a:spcPts val="800"/>
              </a:spcAft>
              <a:buFont typeface="+mj-lt"/>
              <a:buAutoNum type="arabicPeriod"/>
            </a:pP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online refund process (the current process)</a:t>
            </a:r>
          </a:p>
          <a:p>
            <a:pPr marL="514350" indent="-514350" algn="just">
              <a:spcAft>
                <a:spcPts val="800"/>
              </a:spcAft>
              <a:buFont typeface="+mj-lt"/>
              <a:buAutoNum type="arabicPeriod"/>
            </a:pP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refund process overview</a:t>
            </a:r>
          </a:p>
          <a:p>
            <a:pPr marL="514350" indent="-514350" algn="just">
              <a:spcAft>
                <a:spcPts val="800"/>
              </a:spcAft>
              <a:buFont typeface="+mj-lt"/>
              <a:buAutoNum type="arabicPeriod"/>
            </a:pPr>
            <a:r>
              <a:rPr lang="en-GB" sz="32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Setups for online </a:t>
            </a:r>
            <a:r>
              <a:rPr lang="en-GB" sz="3200" dirty="0">
                <a:solidFill>
                  <a:srgbClr val="000000"/>
                </a:solidFill>
                <a:latin typeface="Segoe UI" panose="020B0502040204020203" pitchFamily="34" charset="0"/>
              </a:rPr>
              <a:t>refunds</a:t>
            </a:r>
            <a:endParaRPr lang="en-ZA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800"/>
              </a:spcAft>
              <a:buFont typeface="+mj-lt"/>
              <a:buAutoNum type="arabicPeriod"/>
            </a:pP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level demo (student perspective)</a:t>
            </a:r>
          </a:p>
          <a:p>
            <a:pPr marL="514350" indent="-514350" algn="just">
              <a:spcAft>
                <a:spcPts val="800"/>
              </a:spcAft>
              <a:buFont typeface="+mj-lt"/>
              <a:buAutoNum type="arabicPeriod"/>
            </a:pP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level demo (back office)</a:t>
            </a: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2400" dirty="0"/>
          </a:p>
        </p:txBody>
      </p:sp>
      <p:pic>
        <p:nvPicPr>
          <p:cNvPr id="8" name="Picture 7" descr="A hand holding a phone&#10;&#10;AI-generated content may be incorrect.">
            <a:extLst>
              <a:ext uri="{FF2B5EF4-FFF2-40B4-BE49-F238E27FC236}">
                <a16:creationId xmlns:a16="http://schemas.microsoft.com/office/drawing/2014/main" id="{855A2575-E4B7-C38A-942E-3839B0A6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85" r="28407"/>
          <a:stretch/>
        </p:blipFill>
        <p:spPr>
          <a:xfrm>
            <a:off x="0" y="0"/>
            <a:ext cx="4134665" cy="69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87C4B-073B-2F0A-B1BE-AFDB73BF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B3F8DD-1BAD-6D20-53F8-7879B8A0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310" y="1262163"/>
            <a:ext cx="8104785" cy="5128477"/>
          </a:xfrm>
        </p:spPr>
        <p:txBody>
          <a:bodyPr>
            <a:normAutofit fontScale="77500" lnSpcReduction="20000"/>
          </a:bodyPr>
          <a:lstStyle/>
          <a:p>
            <a:pPr marL="0" marR="47625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en-ZA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We have been using the online refund process since 2023 (for 2 years)</a:t>
            </a:r>
          </a:p>
          <a:p>
            <a:pPr marL="0" marR="47625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en-ZA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The manual process was inefficient: 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r>
              <a:rPr lang="en-ZA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one official could process only 10 forms per day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efund forms </a:t>
            </a: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were submitted to student fees </a:t>
            </a: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</a:t>
            </a: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</a:t>
            </a: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email.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r>
              <a:rPr lang="en-ZA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Refunds were processed twice a month and that after the close of the registration period. This became untenable due to oversubscription for FTEN spaces.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fees would verify the </a:t>
            </a: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refund </a:t>
            </a: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</a:t>
            </a: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and if approved they would do a cheque requisition which was processed by creditors.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r>
              <a:rPr lang="en-ZA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was extremely difficult to handle and track queries for both students and student fees.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r>
              <a:rPr lang="en-ZA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Creditors would process the refund through generating a CT report from ITS.</a:t>
            </a:r>
            <a:endParaRPr lang="en-ZA" sz="32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endParaRPr lang="en-ZA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4F069F-2617-D0CB-78C2-359D458C368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34439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manual process (the before)</a:t>
            </a:r>
            <a:endParaRPr lang="en-ZA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E5E75-1EA0-FAEE-CCAB-C1FE0842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454"/>
            <a:ext cx="3630582" cy="36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87C4B-073B-2F0A-B1BE-AFDB73BF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D38B81-A1FB-EF4A-4061-D06E56ECC1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B3F8DD-1BAD-6D20-53F8-7879B8A0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0" y="1271922"/>
            <a:ext cx="8290560" cy="5364480"/>
          </a:xfrm>
        </p:spPr>
        <p:txBody>
          <a:bodyPr>
            <a:normAutofit/>
          </a:bodyPr>
          <a:lstStyle/>
          <a:p>
            <a:r>
              <a:rPr lang="en-GB" sz="2200" dirty="0"/>
              <a:t>Students apply for a refund on-line on in-enabler,</a:t>
            </a:r>
          </a:p>
          <a:p>
            <a:r>
              <a:rPr lang="en-GB" sz="2200" dirty="0"/>
              <a:t>They capture banking details and uploading supporting documents,</a:t>
            </a:r>
          </a:p>
          <a:p>
            <a:r>
              <a:rPr lang="en-GB" sz="2200" dirty="0"/>
              <a:t>System does not allow a refund application if there is no credit balance,</a:t>
            </a:r>
          </a:p>
          <a:p>
            <a:r>
              <a:rPr lang="en-GB" sz="2200" dirty="0"/>
              <a:t>Student fees review the application and supporting documents</a:t>
            </a:r>
          </a:p>
          <a:p>
            <a:r>
              <a:rPr lang="en-GB" sz="2200" dirty="0"/>
              <a:t>Student fees draw a report which is then processed by creditors for payment. Payments are done on a weekly basis.</a:t>
            </a:r>
          </a:p>
          <a:p>
            <a:r>
              <a:rPr lang="en-GB" sz="2200" dirty="0"/>
              <a:t>Up to 50 forms are processed per day.</a:t>
            </a:r>
          </a:p>
          <a:p>
            <a:r>
              <a:rPr lang="en-GB" sz="2200" dirty="0"/>
              <a:t>Students can track the status of their application.</a:t>
            </a:r>
          </a:p>
          <a:p>
            <a:r>
              <a:rPr lang="en-GB" sz="2200" dirty="0"/>
              <a:t>Different teams follow the same procedure</a:t>
            </a:r>
          </a:p>
          <a:p>
            <a:pPr marR="47625">
              <a:spcBef>
                <a:spcPts val="375"/>
              </a:spcBef>
              <a:spcAft>
                <a:spcPts val="375"/>
              </a:spcAft>
            </a:pPr>
            <a:endParaRPr lang="en-ZA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4F069F-2617-D0CB-78C2-359D458C368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34439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online refund process (the current process)</a:t>
            </a:r>
            <a:endParaRPr lang="en-ZA" sz="3600" dirty="0"/>
          </a:p>
        </p:txBody>
      </p:sp>
      <p:pic>
        <p:nvPicPr>
          <p:cNvPr id="3" name="Picture 2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A2A6E9F9-7E9E-723E-82E6-0DB9E4C78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" y="1168401"/>
            <a:ext cx="3687535" cy="40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3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94DC-7E1E-3D1E-C29A-229DCD7F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EE6757-5C8E-16C8-DB4A-3AA94F26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680" y="1262163"/>
            <a:ext cx="8696415" cy="5128477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/>
              <a:t>We can process a high volume of refunds (up to 300 per week), during the registration period</a:t>
            </a:r>
          </a:p>
          <a:p>
            <a:r>
              <a:rPr lang="en-GB" sz="3200" dirty="0"/>
              <a:t>System controls and prevention of errors and fraud</a:t>
            </a:r>
          </a:p>
          <a:p>
            <a:r>
              <a:rPr lang="en-GB" sz="3200" dirty="0"/>
              <a:t>It is quicker and more convenient for students to submit applications</a:t>
            </a:r>
          </a:p>
          <a:p>
            <a:r>
              <a:rPr lang="en-GB" sz="3200" dirty="0"/>
              <a:t>Applications don’t get lost or misplaced</a:t>
            </a:r>
          </a:p>
          <a:p>
            <a:r>
              <a:rPr lang="en-GB" sz="3200" dirty="0"/>
              <a:t>Improved customer service – student fees is able to provide feedback to students online</a:t>
            </a:r>
          </a:p>
          <a:p>
            <a:r>
              <a:rPr lang="en-GB" sz="3200" dirty="0"/>
              <a:t>We are able to generate various reports (applications submitted and applications at different stages of the process) and make management decisions</a:t>
            </a:r>
          </a:p>
          <a:p>
            <a:r>
              <a:rPr lang="en-GB" sz="3200" dirty="0"/>
              <a:t>Students are able to track their applications online</a:t>
            </a:r>
          </a:p>
          <a:p>
            <a:r>
              <a:rPr lang="en-GB" sz="3200" dirty="0"/>
              <a:t>Self capturing by users reduces errors and makes the process faster</a:t>
            </a:r>
            <a:endParaRPr lang="en-ZA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ZA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C4BEA4-87D3-418C-B6AE-E4A1724F317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34439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400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ZA" sz="3600" b="1" kern="1400" spc="-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benefits of the online refund process</a:t>
            </a:r>
            <a:endParaRPr lang="en-ZA" sz="3600" dirty="0"/>
          </a:p>
        </p:txBody>
      </p:sp>
      <p:pic>
        <p:nvPicPr>
          <p:cNvPr id="10" name="Picture 9" descr="A light bulb with a lit up light&#10;&#10;AI-generated content may be incorrect.">
            <a:extLst>
              <a:ext uri="{FF2B5EF4-FFF2-40B4-BE49-F238E27FC236}">
                <a16:creationId xmlns:a16="http://schemas.microsoft.com/office/drawing/2014/main" id="{14F388DB-B119-40E2-70E6-F1A8818C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42" t="6816" r="22341" b="16888"/>
          <a:stretch/>
        </p:blipFill>
        <p:spPr>
          <a:xfrm>
            <a:off x="0" y="1210201"/>
            <a:ext cx="3139441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D1D3-E681-5172-5881-629B614BA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483BC-76D4-C2A7-25B8-6FDCA7FE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2BB54F-0F20-5D07-98A6-0A7D77493565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OVERVIEW</a:t>
            </a:r>
            <a:endParaRPr lang="en-ZA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DFE80A-7E39-DDC8-7AA4-5FC72BFA83ED}"/>
              </a:ext>
            </a:extLst>
          </p:cNvPr>
          <p:cNvGrpSpPr/>
          <p:nvPr/>
        </p:nvGrpSpPr>
        <p:grpSpPr>
          <a:xfrm>
            <a:off x="495788" y="1220424"/>
            <a:ext cx="10708598" cy="4199348"/>
            <a:chOff x="495788" y="1220424"/>
            <a:chExt cx="10708598" cy="41993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CF35D6-9EF9-E531-E3CD-8908C048B144}"/>
                </a:ext>
              </a:extLst>
            </p:cNvPr>
            <p:cNvSpPr/>
            <p:nvPr/>
          </p:nvSpPr>
          <p:spPr>
            <a:xfrm>
              <a:off x="495788" y="1850817"/>
              <a:ext cx="2979309" cy="3338325"/>
            </a:xfrm>
            <a:custGeom>
              <a:avLst/>
              <a:gdLst>
                <a:gd name="connsiteX0" fmla="*/ 0 w 2979309"/>
                <a:gd name="connsiteY0" fmla="*/ 297931 h 3338325"/>
                <a:gd name="connsiteX1" fmla="*/ 297931 w 2979309"/>
                <a:gd name="connsiteY1" fmla="*/ 0 h 3338325"/>
                <a:gd name="connsiteX2" fmla="*/ 2681378 w 2979309"/>
                <a:gd name="connsiteY2" fmla="*/ 0 h 3338325"/>
                <a:gd name="connsiteX3" fmla="*/ 2979309 w 2979309"/>
                <a:gd name="connsiteY3" fmla="*/ 297931 h 3338325"/>
                <a:gd name="connsiteX4" fmla="*/ 2979309 w 2979309"/>
                <a:gd name="connsiteY4" fmla="*/ 3040394 h 3338325"/>
                <a:gd name="connsiteX5" fmla="*/ 2681378 w 2979309"/>
                <a:gd name="connsiteY5" fmla="*/ 3338325 h 3338325"/>
                <a:gd name="connsiteX6" fmla="*/ 297931 w 2979309"/>
                <a:gd name="connsiteY6" fmla="*/ 3338325 h 3338325"/>
                <a:gd name="connsiteX7" fmla="*/ 0 w 2979309"/>
                <a:gd name="connsiteY7" fmla="*/ 3040394 h 3338325"/>
                <a:gd name="connsiteX8" fmla="*/ 0 w 2979309"/>
                <a:gd name="connsiteY8" fmla="*/ 297931 h 33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9309" h="3338325">
                  <a:moveTo>
                    <a:pt x="0" y="297931"/>
                  </a:moveTo>
                  <a:cubicBezTo>
                    <a:pt x="0" y="133388"/>
                    <a:pt x="133388" y="0"/>
                    <a:pt x="297931" y="0"/>
                  </a:cubicBezTo>
                  <a:lnTo>
                    <a:pt x="2681378" y="0"/>
                  </a:lnTo>
                  <a:cubicBezTo>
                    <a:pt x="2845921" y="0"/>
                    <a:pt x="2979309" y="133388"/>
                    <a:pt x="2979309" y="297931"/>
                  </a:cubicBezTo>
                  <a:lnTo>
                    <a:pt x="2979309" y="3040394"/>
                  </a:lnTo>
                  <a:cubicBezTo>
                    <a:pt x="2979309" y="3204937"/>
                    <a:pt x="2845921" y="3338325"/>
                    <a:pt x="2681378" y="3338325"/>
                  </a:cubicBezTo>
                  <a:lnTo>
                    <a:pt x="297931" y="3338325"/>
                  </a:lnTo>
                  <a:cubicBezTo>
                    <a:pt x="133388" y="3338325"/>
                    <a:pt x="0" y="3204937"/>
                    <a:pt x="0" y="3040394"/>
                  </a:cubicBezTo>
                  <a:lnTo>
                    <a:pt x="0" y="297931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0649" tIns="200649" rIns="200649" bIns="916005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ZA" kern="1200" dirty="0"/>
                <a:t>Student appliers for refund on ienabler  only if have a credit balance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ZA" kern="1200" dirty="0"/>
                <a:t> Capture banking details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ZA" kern="1200" dirty="0"/>
                <a:t> Upload supporting documents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ZA" sz="1000" kern="1200" dirty="0"/>
            </a:p>
          </p:txBody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811309D9-5D54-4636-A2DB-0D8B024D5B28}"/>
                </a:ext>
              </a:extLst>
            </p:cNvPr>
            <p:cNvSpPr/>
            <p:nvPr/>
          </p:nvSpPr>
          <p:spPr>
            <a:xfrm>
              <a:off x="3239174" y="1220424"/>
              <a:ext cx="3936751" cy="3936751"/>
            </a:xfrm>
            <a:prstGeom prst="leftCircularArrow">
              <a:avLst>
                <a:gd name="adj1" fmla="val 0"/>
                <a:gd name="adj2" fmla="val 0"/>
                <a:gd name="adj3" fmla="val 15529955"/>
                <a:gd name="adj4" fmla="val 9620044"/>
                <a:gd name="adj5" fmla="val 3767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FFFCAA-AFAC-F2A3-1324-22DF55BA763F}"/>
                </a:ext>
              </a:extLst>
            </p:cNvPr>
            <p:cNvSpPr/>
            <p:nvPr/>
          </p:nvSpPr>
          <p:spPr>
            <a:xfrm>
              <a:off x="673643" y="4366641"/>
              <a:ext cx="2648274" cy="1053131"/>
            </a:xfrm>
            <a:custGeom>
              <a:avLst/>
              <a:gdLst>
                <a:gd name="connsiteX0" fmla="*/ 0 w 2648274"/>
                <a:gd name="connsiteY0" fmla="*/ 105313 h 1053131"/>
                <a:gd name="connsiteX1" fmla="*/ 105313 w 2648274"/>
                <a:gd name="connsiteY1" fmla="*/ 0 h 1053131"/>
                <a:gd name="connsiteX2" fmla="*/ 2542961 w 2648274"/>
                <a:gd name="connsiteY2" fmla="*/ 0 h 1053131"/>
                <a:gd name="connsiteX3" fmla="*/ 2648274 w 2648274"/>
                <a:gd name="connsiteY3" fmla="*/ 105313 h 1053131"/>
                <a:gd name="connsiteX4" fmla="*/ 2648274 w 2648274"/>
                <a:gd name="connsiteY4" fmla="*/ 947818 h 1053131"/>
                <a:gd name="connsiteX5" fmla="*/ 2542961 w 2648274"/>
                <a:gd name="connsiteY5" fmla="*/ 1053131 h 1053131"/>
                <a:gd name="connsiteX6" fmla="*/ 105313 w 2648274"/>
                <a:gd name="connsiteY6" fmla="*/ 1053131 h 1053131"/>
                <a:gd name="connsiteX7" fmla="*/ 0 w 2648274"/>
                <a:gd name="connsiteY7" fmla="*/ 947818 h 1053131"/>
                <a:gd name="connsiteX8" fmla="*/ 0 w 2648274"/>
                <a:gd name="connsiteY8" fmla="*/ 105313 h 10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274" h="1053131">
                  <a:moveTo>
                    <a:pt x="0" y="105313"/>
                  </a:moveTo>
                  <a:cubicBezTo>
                    <a:pt x="0" y="47150"/>
                    <a:pt x="47150" y="0"/>
                    <a:pt x="105313" y="0"/>
                  </a:cubicBezTo>
                  <a:lnTo>
                    <a:pt x="2542961" y="0"/>
                  </a:lnTo>
                  <a:cubicBezTo>
                    <a:pt x="2601124" y="0"/>
                    <a:pt x="2648274" y="47150"/>
                    <a:pt x="2648274" y="105313"/>
                  </a:cubicBezTo>
                  <a:lnTo>
                    <a:pt x="2648274" y="947818"/>
                  </a:lnTo>
                  <a:cubicBezTo>
                    <a:pt x="2648274" y="1005981"/>
                    <a:pt x="2601124" y="1053131"/>
                    <a:pt x="2542961" y="1053131"/>
                  </a:cubicBezTo>
                  <a:lnTo>
                    <a:pt x="105313" y="1053131"/>
                  </a:lnTo>
                  <a:cubicBezTo>
                    <a:pt x="47150" y="1053131"/>
                    <a:pt x="0" y="1005981"/>
                    <a:pt x="0" y="947818"/>
                  </a:cubicBezTo>
                  <a:lnTo>
                    <a:pt x="0" y="10531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80" tIns="65135" rIns="82280" bIns="6513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700" kern="1200" dirty="0"/>
                <a:t>Student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700" kern="1200" dirty="0"/>
                <a:t>Ienabler system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15138C-142E-DD1C-29E2-298698175AFB}"/>
                </a:ext>
              </a:extLst>
            </p:cNvPr>
            <p:cNvSpPr/>
            <p:nvPr/>
          </p:nvSpPr>
          <p:spPr>
            <a:xfrm>
              <a:off x="4527651" y="1311842"/>
              <a:ext cx="2648274" cy="1053131"/>
            </a:xfrm>
            <a:custGeom>
              <a:avLst/>
              <a:gdLst>
                <a:gd name="connsiteX0" fmla="*/ 0 w 2648274"/>
                <a:gd name="connsiteY0" fmla="*/ 105313 h 1053131"/>
                <a:gd name="connsiteX1" fmla="*/ 105313 w 2648274"/>
                <a:gd name="connsiteY1" fmla="*/ 0 h 1053131"/>
                <a:gd name="connsiteX2" fmla="*/ 2542961 w 2648274"/>
                <a:gd name="connsiteY2" fmla="*/ 0 h 1053131"/>
                <a:gd name="connsiteX3" fmla="*/ 2648274 w 2648274"/>
                <a:gd name="connsiteY3" fmla="*/ 105313 h 1053131"/>
                <a:gd name="connsiteX4" fmla="*/ 2648274 w 2648274"/>
                <a:gd name="connsiteY4" fmla="*/ 947818 h 1053131"/>
                <a:gd name="connsiteX5" fmla="*/ 2542961 w 2648274"/>
                <a:gd name="connsiteY5" fmla="*/ 1053131 h 1053131"/>
                <a:gd name="connsiteX6" fmla="*/ 105313 w 2648274"/>
                <a:gd name="connsiteY6" fmla="*/ 1053131 h 1053131"/>
                <a:gd name="connsiteX7" fmla="*/ 0 w 2648274"/>
                <a:gd name="connsiteY7" fmla="*/ 947818 h 1053131"/>
                <a:gd name="connsiteX8" fmla="*/ 0 w 2648274"/>
                <a:gd name="connsiteY8" fmla="*/ 105313 h 10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274" h="1053131">
                  <a:moveTo>
                    <a:pt x="0" y="105313"/>
                  </a:moveTo>
                  <a:cubicBezTo>
                    <a:pt x="0" y="47150"/>
                    <a:pt x="47150" y="0"/>
                    <a:pt x="105313" y="0"/>
                  </a:cubicBezTo>
                  <a:lnTo>
                    <a:pt x="2542961" y="0"/>
                  </a:lnTo>
                  <a:cubicBezTo>
                    <a:pt x="2601124" y="0"/>
                    <a:pt x="2648274" y="47150"/>
                    <a:pt x="2648274" y="105313"/>
                  </a:cubicBezTo>
                  <a:lnTo>
                    <a:pt x="2648274" y="947818"/>
                  </a:lnTo>
                  <a:cubicBezTo>
                    <a:pt x="2648274" y="1005981"/>
                    <a:pt x="2601124" y="1053131"/>
                    <a:pt x="2542961" y="1053131"/>
                  </a:cubicBezTo>
                  <a:lnTo>
                    <a:pt x="105313" y="1053131"/>
                  </a:lnTo>
                  <a:cubicBezTo>
                    <a:pt x="47150" y="1053131"/>
                    <a:pt x="0" y="1005981"/>
                    <a:pt x="0" y="947818"/>
                  </a:cubicBezTo>
                  <a:lnTo>
                    <a:pt x="0" y="105313"/>
                  </a:ln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0">
                  <a:schemeClr val="tx1"/>
                </a:gs>
                <a:gs pos="1000">
                  <a:schemeClr val="tx1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80" tIns="65135" rIns="82280" bIns="6513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700" kern="1200" dirty="0"/>
                <a:t>Student fees (Back office)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50E4F6-2592-52DC-F9F3-A716133F8B2D}"/>
                </a:ext>
              </a:extLst>
            </p:cNvPr>
            <p:cNvSpPr/>
            <p:nvPr/>
          </p:nvSpPr>
          <p:spPr>
            <a:xfrm>
              <a:off x="8225077" y="1622318"/>
              <a:ext cx="2979309" cy="3450230"/>
            </a:xfrm>
            <a:custGeom>
              <a:avLst/>
              <a:gdLst>
                <a:gd name="connsiteX0" fmla="*/ 0 w 2979309"/>
                <a:gd name="connsiteY0" fmla="*/ 297931 h 3450230"/>
                <a:gd name="connsiteX1" fmla="*/ 297931 w 2979309"/>
                <a:gd name="connsiteY1" fmla="*/ 0 h 3450230"/>
                <a:gd name="connsiteX2" fmla="*/ 2681378 w 2979309"/>
                <a:gd name="connsiteY2" fmla="*/ 0 h 3450230"/>
                <a:gd name="connsiteX3" fmla="*/ 2979309 w 2979309"/>
                <a:gd name="connsiteY3" fmla="*/ 297931 h 3450230"/>
                <a:gd name="connsiteX4" fmla="*/ 2979309 w 2979309"/>
                <a:gd name="connsiteY4" fmla="*/ 3152299 h 3450230"/>
                <a:gd name="connsiteX5" fmla="*/ 2681378 w 2979309"/>
                <a:gd name="connsiteY5" fmla="*/ 3450230 h 3450230"/>
                <a:gd name="connsiteX6" fmla="*/ 297931 w 2979309"/>
                <a:gd name="connsiteY6" fmla="*/ 3450230 h 3450230"/>
                <a:gd name="connsiteX7" fmla="*/ 0 w 2979309"/>
                <a:gd name="connsiteY7" fmla="*/ 3152299 h 3450230"/>
                <a:gd name="connsiteX8" fmla="*/ 0 w 2979309"/>
                <a:gd name="connsiteY8" fmla="*/ 297931 h 345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9309" h="3450230">
                  <a:moveTo>
                    <a:pt x="0" y="297931"/>
                  </a:moveTo>
                  <a:cubicBezTo>
                    <a:pt x="0" y="133388"/>
                    <a:pt x="133388" y="0"/>
                    <a:pt x="297931" y="0"/>
                  </a:cubicBezTo>
                  <a:lnTo>
                    <a:pt x="2681378" y="0"/>
                  </a:lnTo>
                  <a:cubicBezTo>
                    <a:pt x="2845921" y="0"/>
                    <a:pt x="2979309" y="133388"/>
                    <a:pt x="2979309" y="297931"/>
                  </a:cubicBezTo>
                  <a:lnTo>
                    <a:pt x="2979309" y="3152299"/>
                  </a:lnTo>
                  <a:cubicBezTo>
                    <a:pt x="2979309" y="3316842"/>
                    <a:pt x="2845921" y="3450230"/>
                    <a:pt x="2681378" y="3450230"/>
                  </a:cubicBezTo>
                  <a:lnTo>
                    <a:pt x="297931" y="3450230"/>
                  </a:lnTo>
                  <a:cubicBezTo>
                    <a:pt x="133388" y="3450230"/>
                    <a:pt x="0" y="3316842"/>
                    <a:pt x="0" y="3152299"/>
                  </a:cubicBezTo>
                  <a:lnTo>
                    <a:pt x="0" y="297931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24" tIns="203224" rIns="203224" bIns="942559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ZA" sz="2000" kern="1200" dirty="0"/>
                <a:t> If the ITS refund report is  approved  loads in the bank.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ZA" sz="2000" kern="1200" dirty="0"/>
                <a:t>Generates payment report and report of amounts processed and to be released in the bank.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endParaRPr lang="en-ZA" sz="10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40A50B-FF43-736C-8C3B-5362E97F30DA}"/>
                </a:ext>
              </a:extLst>
            </p:cNvPr>
            <p:cNvSpPr/>
            <p:nvPr/>
          </p:nvSpPr>
          <p:spPr>
            <a:xfrm>
              <a:off x="8439972" y="4356857"/>
              <a:ext cx="2648274" cy="1053131"/>
            </a:xfrm>
            <a:custGeom>
              <a:avLst/>
              <a:gdLst>
                <a:gd name="connsiteX0" fmla="*/ 0 w 2648274"/>
                <a:gd name="connsiteY0" fmla="*/ 105313 h 1053131"/>
                <a:gd name="connsiteX1" fmla="*/ 105313 w 2648274"/>
                <a:gd name="connsiteY1" fmla="*/ 0 h 1053131"/>
                <a:gd name="connsiteX2" fmla="*/ 2542961 w 2648274"/>
                <a:gd name="connsiteY2" fmla="*/ 0 h 1053131"/>
                <a:gd name="connsiteX3" fmla="*/ 2648274 w 2648274"/>
                <a:gd name="connsiteY3" fmla="*/ 105313 h 1053131"/>
                <a:gd name="connsiteX4" fmla="*/ 2648274 w 2648274"/>
                <a:gd name="connsiteY4" fmla="*/ 947818 h 1053131"/>
                <a:gd name="connsiteX5" fmla="*/ 2542961 w 2648274"/>
                <a:gd name="connsiteY5" fmla="*/ 1053131 h 1053131"/>
                <a:gd name="connsiteX6" fmla="*/ 105313 w 2648274"/>
                <a:gd name="connsiteY6" fmla="*/ 1053131 h 1053131"/>
                <a:gd name="connsiteX7" fmla="*/ 0 w 2648274"/>
                <a:gd name="connsiteY7" fmla="*/ 947818 h 1053131"/>
                <a:gd name="connsiteX8" fmla="*/ 0 w 2648274"/>
                <a:gd name="connsiteY8" fmla="*/ 105313 h 10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8274" h="1053131">
                  <a:moveTo>
                    <a:pt x="0" y="105313"/>
                  </a:moveTo>
                  <a:cubicBezTo>
                    <a:pt x="0" y="47150"/>
                    <a:pt x="47150" y="0"/>
                    <a:pt x="105313" y="0"/>
                  </a:cubicBezTo>
                  <a:lnTo>
                    <a:pt x="2542961" y="0"/>
                  </a:lnTo>
                  <a:cubicBezTo>
                    <a:pt x="2601124" y="0"/>
                    <a:pt x="2648274" y="47150"/>
                    <a:pt x="2648274" y="105313"/>
                  </a:cubicBezTo>
                  <a:lnTo>
                    <a:pt x="2648274" y="947818"/>
                  </a:lnTo>
                  <a:cubicBezTo>
                    <a:pt x="2648274" y="1005981"/>
                    <a:pt x="2601124" y="1053131"/>
                    <a:pt x="2542961" y="1053131"/>
                  </a:cubicBezTo>
                  <a:lnTo>
                    <a:pt x="105313" y="1053131"/>
                  </a:lnTo>
                  <a:cubicBezTo>
                    <a:pt x="47150" y="1053131"/>
                    <a:pt x="0" y="1005981"/>
                    <a:pt x="0" y="947818"/>
                  </a:cubicBezTo>
                  <a:lnTo>
                    <a:pt x="0" y="105313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80" tIns="65135" rIns="82280" bIns="6513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700" kern="1200" dirty="0"/>
                <a:t>Creditors</a:t>
              </a: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5FD4EB-370C-E7ED-62F0-7EEBBFE75A7B}"/>
              </a:ext>
            </a:extLst>
          </p:cNvPr>
          <p:cNvSpPr/>
          <p:nvPr/>
        </p:nvSpPr>
        <p:spPr>
          <a:xfrm>
            <a:off x="4346202" y="2519435"/>
            <a:ext cx="2979309" cy="3338325"/>
          </a:xfrm>
          <a:custGeom>
            <a:avLst/>
            <a:gdLst>
              <a:gd name="connsiteX0" fmla="*/ 0 w 2979309"/>
              <a:gd name="connsiteY0" fmla="*/ 297931 h 3338325"/>
              <a:gd name="connsiteX1" fmla="*/ 297931 w 2979309"/>
              <a:gd name="connsiteY1" fmla="*/ 0 h 3338325"/>
              <a:gd name="connsiteX2" fmla="*/ 2681378 w 2979309"/>
              <a:gd name="connsiteY2" fmla="*/ 0 h 3338325"/>
              <a:gd name="connsiteX3" fmla="*/ 2979309 w 2979309"/>
              <a:gd name="connsiteY3" fmla="*/ 297931 h 3338325"/>
              <a:gd name="connsiteX4" fmla="*/ 2979309 w 2979309"/>
              <a:gd name="connsiteY4" fmla="*/ 3040394 h 3338325"/>
              <a:gd name="connsiteX5" fmla="*/ 2681378 w 2979309"/>
              <a:gd name="connsiteY5" fmla="*/ 3338325 h 3338325"/>
              <a:gd name="connsiteX6" fmla="*/ 297931 w 2979309"/>
              <a:gd name="connsiteY6" fmla="*/ 3338325 h 3338325"/>
              <a:gd name="connsiteX7" fmla="*/ 0 w 2979309"/>
              <a:gd name="connsiteY7" fmla="*/ 3040394 h 3338325"/>
              <a:gd name="connsiteX8" fmla="*/ 0 w 2979309"/>
              <a:gd name="connsiteY8" fmla="*/ 297931 h 33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309" h="3338325">
                <a:moveTo>
                  <a:pt x="0" y="297931"/>
                </a:moveTo>
                <a:cubicBezTo>
                  <a:pt x="0" y="133388"/>
                  <a:pt x="133388" y="0"/>
                  <a:pt x="297931" y="0"/>
                </a:cubicBezTo>
                <a:lnTo>
                  <a:pt x="2681378" y="0"/>
                </a:lnTo>
                <a:cubicBezTo>
                  <a:pt x="2845921" y="0"/>
                  <a:pt x="2979309" y="133388"/>
                  <a:pt x="2979309" y="297931"/>
                </a:cubicBezTo>
                <a:lnTo>
                  <a:pt x="2979309" y="3040394"/>
                </a:lnTo>
                <a:cubicBezTo>
                  <a:pt x="2979309" y="3204937"/>
                  <a:pt x="2845921" y="3338325"/>
                  <a:pt x="2681378" y="3338325"/>
                </a:cubicBezTo>
                <a:lnTo>
                  <a:pt x="297931" y="3338325"/>
                </a:lnTo>
                <a:cubicBezTo>
                  <a:pt x="133388" y="3338325"/>
                  <a:pt x="0" y="3204937"/>
                  <a:pt x="0" y="3040394"/>
                </a:cubicBezTo>
                <a:lnTo>
                  <a:pt x="0" y="297931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649" tIns="200649" rIns="200649" bIns="916005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ZA" sz="1600" b="0" kern="1200" dirty="0"/>
              <a:t>Review and approve applications.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ZA" sz="1600" b="0" kern="1200" dirty="0"/>
              <a:t>Verify the amount to be refunded to each student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ZA" sz="1600" b="0" kern="1200" dirty="0"/>
              <a:t>Approve the banking details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ZA" sz="1600" b="0" kern="1200" dirty="0"/>
              <a:t>Process the refund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ZA" sz="1600" b="0" kern="1200" dirty="0"/>
              <a:t>Generate report to be  reviewed and approved and loaded on the  bank by creditors.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ZA" sz="1000" kern="1200" dirty="0"/>
          </a:p>
        </p:txBody>
      </p:sp>
    </p:spTree>
    <p:extLst>
      <p:ext uri="{BB962C8B-B14F-4D97-AF65-F5344CB8AC3E}">
        <p14:creationId xmlns:p14="http://schemas.microsoft.com/office/powerpoint/2010/main" val="373818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65EB-A253-D699-BA9B-D61E9721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195F0-8568-4281-064E-C83459E0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91A1DA-58CA-8C46-7A0C-451D31AD6621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Setups for online refunds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BA12BD-CA3C-3497-1A3B-446E6426A81D}"/>
              </a:ext>
            </a:extLst>
          </p:cNvPr>
          <p:cNvSpPr txBox="1"/>
          <p:nvPr/>
        </p:nvSpPr>
        <p:spPr>
          <a:xfrm>
            <a:off x="257908" y="1441938"/>
            <a:ext cx="7740043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Create business functions for refunds</a:t>
            </a:r>
            <a:r>
              <a:rPr lang="en-ZA" sz="2400" dirty="0"/>
              <a:t> on STWEB</a:t>
            </a:r>
          </a:p>
          <a:p>
            <a:endParaRPr lang="en-ZA" sz="2400" dirty="0"/>
          </a:p>
          <a:p>
            <a:r>
              <a:rPr lang="en-ZA" sz="2400" b="1" dirty="0"/>
              <a:t>Refunds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Terms and conditions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Refund application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Refund upload supporting documents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Refund information</a:t>
            </a:r>
          </a:p>
          <a:p>
            <a:endParaRPr lang="en-ZA" sz="2400" dirty="0"/>
          </a:p>
          <a:p>
            <a:r>
              <a:rPr lang="en-ZA" sz="2400" b="1" dirty="0"/>
              <a:t>Maintain banking details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Banking details rules and regulations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Capture banking details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ZA" sz="2400" dirty="0"/>
              <a:t>Upload supporting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05DC8-18E8-B9CB-2A26-999D6FEDB904}"/>
              </a:ext>
            </a:extLst>
          </p:cNvPr>
          <p:cNvSpPr txBox="1"/>
          <p:nvPr/>
        </p:nvSpPr>
        <p:spPr>
          <a:xfrm>
            <a:off x="8234056" y="1948547"/>
            <a:ext cx="2736166" cy="35394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 refunds option and the related business process are then activated on </a:t>
            </a:r>
            <a:r>
              <a:rPr lang="en-US" sz="3200" dirty="0" err="1"/>
              <a:t>ienabler</a:t>
            </a:r>
            <a:r>
              <a:rPr lang="en-US" sz="3200" dirty="0"/>
              <a:t>.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24557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0A8A9-665D-9260-4773-6AEEFC01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D0601-5BD6-DB50-FE5F-A0101112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33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26CD14-7BF3-37C0-B307-D75D44DFE983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Setups for online refunds (Cont’d)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5A942-EEFA-E57B-6127-AD38FD4BEC91}"/>
              </a:ext>
            </a:extLst>
          </p:cNvPr>
          <p:cNvSpPr txBox="1"/>
          <p:nvPr/>
        </p:nvSpPr>
        <p:spPr>
          <a:xfrm>
            <a:off x="257908" y="1441938"/>
            <a:ext cx="7740043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Routing and communication info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ups of where the applications are routed to and notifications (GROU / GCS)</a:t>
            </a:r>
            <a:endParaRPr lang="en-ZA" sz="2400" dirty="0"/>
          </a:p>
          <a:p>
            <a:endParaRPr lang="en-ZA" sz="2400" dirty="0"/>
          </a:p>
          <a:p>
            <a:r>
              <a:rPr lang="en-ZA" sz="2400" i="1" dirty="0"/>
              <a:t>We operate from 4 campuses</a:t>
            </a:r>
          </a:p>
          <a:p>
            <a:r>
              <a:rPr lang="en-ZA" sz="2400" i="1" dirty="0"/>
              <a:t>We have therefore set up our business processes so that refund applications are directed to different campuses</a:t>
            </a:r>
          </a:p>
          <a:p>
            <a:endParaRPr lang="en-ZA" sz="2400" b="1" dirty="0"/>
          </a:p>
          <a:p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68268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2D3F-3503-BB45-8ACF-7B84234F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97E93-4DFA-BAD7-2110-0469FC31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112B05-B6E9-93D0-5104-44328BCBBCC8}"/>
              </a:ext>
            </a:extLst>
          </p:cNvPr>
          <p:cNvSpPr txBox="1">
            <a:spLocks/>
          </p:cNvSpPr>
          <p:nvPr/>
        </p:nvSpPr>
        <p:spPr>
          <a:xfrm>
            <a:off x="0" y="3039761"/>
            <a:ext cx="12344399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kern="1400" spc="-50" dirty="0">
                <a:ea typeface="Times New Roman" panose="02020603050405020304" pitchFamily="18" charset="0"/>
                <a:cs typeface="Times New Roman" panose="02020603050405020304" pitchFamily="18" charset="0"/>
              </a:rPr>
              <a:t>Demo – student perspective</a:t>
            </a:r>
            <a:endParaRPr lang="en-ZA" sz="3600" dirty="0"/>
          </a:p>
        </p:txBody>
      </p:sp>
      <p:pic>
        <p:nvPicPr>
          <p:cNvPr id="7" name="Picture 6" descr="A hand holding a phone&#10;&#10;AI-generated content may be incorrect.">
            <a:extLst>
              <a:ext uri="{FF2B5EF4-FFF2-40B4-BE49-F238E27FC236}">
                <a16:creationId xmlns:a16="http://schemas.microsoft.com/office/drawing/2014/main" id="{9A594F92-0816-1BA3-F97D-BB76F52831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85" r="28407"/>
          <a:stretch/>
        </p:blipFill>
        <p:spPr>
          <a:xfrm>
            <a:off x="8057335" y="83092"/>
            <a:ext cx="4134665" cy="69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6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756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Segoe UI</vt:lpstr>
      <vt:lpstr>Wingdings</vt:lpstr>
      <vt:lpstr>1_Office Theme</vt:lpstr>
      <vt:lpstr>Online student refunds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viewer - Ienabler</vt:lpstr>
      <vt:lpstr>Processes and steps in an automated system- Front office Ienabler  </vt:lpstr>
      <vt:lpstr>PowerPoint Presentation</vt:lpstr>
      <vt:lpstr>Processes and steps in an automated system- Front office Ienabler  </vt:lpstr>
      <vt:lpstr>PowerPoint Presentation</vt:lpstr>
      <vt:lpstr>PowerPoint Presentation</vt:lpstr>
      <vt:lpstr>PowerPoint Presentation</vt:lpstr>
      <vt:lpstr>PowerPoint Presentation</vt:lpstr>
      <vt:lpstr>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student refunds</dc:title>
  <dc:creator>Morgan Nhiwatiwa</dc:creator>
  <cp:lastModifiedBy>Nyaradzo Majaji</cp:lastModifiedBy>
  <cp:revision>5</cp:revision>
  <dcterms:created xsi:type="dcterms:W3CDTF">2025-03-02T07:55:20Z</dcterms:created>
  <dcterms:modified xsi:type="dcterms:W3CDTF">2025-03-03T07:41:33Z</dcterms:modified>
</cp:coreProperties>
</file>